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 autoAdjust="0"/>
    <p:restoredTop sz="94636" autoAdjust="0"/>
  </p:normalViewPr>
  <p:slideViewPr>
    <p:cSldViewPr snapToGrid="0" snapToObjects="1">
      <p:cViewPr>
        <p:scale>
          <a:sx n="100" d="100"/>
          <a:sy n="100" d="100"/>
        </p:scale>
        <p:origin x="1812" y="8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40320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635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798796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Ներածություն Համլետի մասին</a:t>
            </a:r>
            <a:endParaRPr lang="en-US" sz="6036" dirty="0"/>
          </a:p>
        </p:txBody>
      </p:sp>
      <p:sp>
        <p:nvSpPr>
          <p:cNvPr id="6" name="Text 3"/>
          <p:cNvSpPr/>
          <p:nvPr/>
        </p:nvSpPr>
        <p:spPr>
          <a:xfrm>
            <a:off x="833199" y="404848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Համլետը, Ուիլյամ Շեքսպիրի ամենամեծ ողբերգություններից մեկը, խորանում է վրեժի, խելագարության և բարոյական բարդույթների մեջ: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5364599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Պիեսը, որը տեղի է ունենում Դանիայում, հետևում է երիտասարդ արքայազն Համլետին, երբ նա պայքարում է վշտի, դավաճանության և իր հոր մահվան վրեժ լուծելու բեռի հետ: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757476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Համլետի ազդեցությունը գրականության վրա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76415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11467" y="2805827"/>
            <a:ext cx="15287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760107" y="2840474"/>
            <a:ext cx="291179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Անժամկետ թեմաներ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760107" y="3320891"/>
            <a:ext cx="44440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Համլետի՝ վրեժխնդրության և էքզիստենցիալիզմի թեմաների ուսումնասիրությունը ազդել է անթիվ գրական ստեղծագործությունների վրա: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6285" y="276415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575233" y="2805827"/>
            <a:ext cx="20204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8148399" y="2840474"/>
            <a:ext cx="363009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Կերպարների բարդություն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8148399" y="3320891"/>
            <a:ext cx="44440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Համլետի առատորեն զարգացած կերպարները սահմանել են գրականության կերպարների խորության և բարդության չափանիշ: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2037993" y="513826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2195870" y="5179933"/>
            <a:ext cx="18407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2760107" y="5214580"/>
            <a:ext cx="431530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Դրամատիկական կառուցվածք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2760107" y="5694997"/>
            <a:ext cx="444400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Շեքսպիրի նորարարական դրամատիկական կառուցվածքը Համլետում ոգեշնչել է պատմողական տեխնիկան ժամանակակից գրականության մեջ: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426285" y="513826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574280" y="5179933"/>
            <a:ext cx="2038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148399" y="5214580"/>
            <a:ext cx="382416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Գրական ադապտացիաներ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8148399" y="5694997"/>
            <a:ext cx="444400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Պիեսը ազդեցիկ է եղել գրականության տարբեր ժանրերի բազմաթիվ ադապտացիաների և վերաիմաստավորումների ոգեշնչման գործում: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062639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Համլետի պատմական համատեքստը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319599" y="378464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Գրված մոտ 1600 թվականին՝ Եղիսաբեթ I թագուհու օրոք, «Համլետը» կրում է Վերածննդի դարաշրջանի քաղաքական անկայունության և ինտելեկտուալ եռանդի ազդեցությունը։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319599" y="5100757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Անգլիայի աճող հետաքրքրությունը արվեստի և հետախուզման նկատմամբ, ինչպես նաև բողոքական ռեֆորմացիայի լարվածությունը հարուստ ֆոն էր պիեսի թեմաների համար: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62366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Սյուժեի ամփոփում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393394" y="3651290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Համլետի սուգ.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Արքայազն Համլետը սգում է իր հոր՝ Համլետի թագավորի մահը։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095512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Ուրվական հայտնություն.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Հայտնվում է թագավոր Համլետի ուրվականը, որը ցույց է տալիս, որ նա սպանվել է իր եղբոր՝ Կլավդիոսի կողմից, ով այժմ դարձել է թագավոր: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4895136"/>
            <a:ext cx="1019901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Վրեժ փնտրելով. 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Համլետը սպառվում է վրեժխնդրության ցանկությամբ, ինչը հանգեցնում է մի շարք ողբերգական իրադարձությունների: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924163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Հիմնական կերպարների վերլուծություն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2646164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Համլետ. Մտածող և ինքնամփոփ արքայազն, որը տանջվում է վշտից և ծանրաբեռնված իր հոր սպանության համար վրեժ լուծելու գործով: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3962281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Կլավդիուս. Խաբեբա, բարոյապես կոռումպացված հորեղբայրը, ով գրավեց գահը՝ սպանելով թագավոր Համլետին և հանդիսանում է կենտրոնական հակառակորդը: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33199" y="5278398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Գերտրուդա. Համլետի մայրը՝ բարդ և առեղծվածային, ում հապճեպ ամուսնությունը Կլավդիուսի հետ խորացնում է ընտանեկան և քաղաքական ինտրիգը: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833199" y="6594515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Օֆելյա. Զգայուն և ողբերգական, խելագարության մատնված Համլետի անկանոն վարքագծի և նրա հոր մահվան պատճառով: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894993"/>
            <a:ext cx="572035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Թեմաներ Համլետում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033707"/>
            <a:ext cx="5166122" cy="2361605"/>
          </a:xfrm>
          <a:prstGeom prst="roundRect">
            <a:avLst>
              <a:gd name="adj" fmla="val 423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67783" y="2263497"/>
            <a:ext cx="453080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Բարոյականություն և կոռուպցիա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67783" y="2743914"/>
            <a:ext cx="470654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Շեքսպիրը Կլավդիուսի և Գերտրուդայի կերպարների միջոցով ուսումնասիրում է թագավորական արքունիքում բարոյական անկումն ու կոռուպցիան: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2033707"/>
            <a:ext cx="5166122" cy="2361605"/>
          </a:xfrm>
          <a:prstGeom prst="roundRect">
            <a:avLst>
              <a:gd name="adj" fmla="val 423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656076" y="2263497"/>
            <a:ext cx="297239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Վրեժ և արդարություն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7656076" y="2743914"/>
            <a:ext cx="470654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Համլետ թագավորի սպանության համար վրեժխնդրության թեման և արդարության ձգտումը մղում են պիեսի կենտրոնական սյուժեն: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2037993" y="4617482"/>
            <a:ext cx="5166122" cy="2717006"/>
          </a:xfrm>
          <a:prstGeom prst="roundRect">
            <a:avLst>
              <a:gd name="adj" fmla="val 368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2267783" y="4847273"/>
            <a:ext cx="285964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Մահացություն և մահ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2267783" y="5327690"/>
            <a:ext cx="4706541" cy="17359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Մահկանացուության և մահվան անխուսափելիության մասին Համլետի խորհրդածությունը կրկնվող մոտիվ է, որն ընդգծում է պիեսի էքզիստենցիալ թեմաները: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285" y="4617482"/>
            <a:ext cx="5166122" cy="2717006"/>
          </a:xfrm>
          <a:prstGeom prst="roundRect">
            <a:avLst>
              <a:gd name="adj" fmla="val 368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7656076" y="4847273"/>
            <a:ext cx="382416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Խենթություն և առողջություն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7656076" y="5327690"/>
            <a:ext cx="470654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Խենթության և ողջախոհության միջև մշուշոտ սահմաններն ակնհայտ են Համլետի, Օֆելիայի և պիեսի հոգեկան առողջության ավելի լայն ուսումնասիրության մեջ: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2577"/>
          </a:xfrm>
          <a:prstGeom prst="rect">
            <a:avLst/>
          </a:prstGeom>
          <a:solidFill>
            <a:srgbClr val="080E26"/>
          </a:solidFill>
          <a:ln/>
        </p:spPr>
      </p:sp>
      <p:sp>
        <p:nvSpPr>
          <p:cNvPr id="4" name="Text 2"/>
          <p:cNvSpPr/>
          <p:nvPr/>
        </p:nvSpPr>
        <p:spPr>
          <a:xfrm>
            <a:off x="2110264" y="602575"/>
            <a:ext cx="7590473" cy="6848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93"/>
              </a:lnSpc>
              <a:buNone/>
            </a:pPr>
            <a:r>
              <a:rPr lang="en-US" sz="431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Սիմվոլիզմ և պատկերացում</a:t>
            </a:r>
            <a:endParaRPr lang="en-US" sz="431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0264" y="1725692"/>
            <a:ext cx="3250763" cy="200906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110264" y="4008596"/>
            <a:ext cx="2739390" cy="3424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96"/>
              </a:lnSpc>
              <a:buNone/>
            </a:pPr>
            <a:r>
              <a:rPr lang="en-US" sz="215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Գանգ և վարդ</a:t>
            </a:r>
            <a:endParaRPr lang="en-US" sz="2157" dirty="0"/>
          </a:p>
        </p:txBody>
      </p:sp>
      <p:sp>
        <p:nvSpPr>
          <p:cNvPr id="7" name="Text 4"/>
          <p:cNvSpPr/>
          <p:nvPr/>
        </p:nvSpPr>
        <p:spPr>
          <a:xfrm>
            <a:off x="2110264" y="4482465"/>
            <a:ext cx="3250763" cy="24544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61"/>
              </a:lnSpc>
              <a:buNone/>
            </a:pPr>
            <a:r>
              <a:rPr lang="en-US" sz="1726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Գանգի և վարդի պատկերները ներկայացնում են կյանքի և մահվան համադրումը, արտացոլելով Համլետի մտորումները մահկանացու լինելու և կյանքի անցողիկ բնույթի մասին:</a:t>
            </a:r>
            <a:endParaRPr lang="en-US" sz="1726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9759" y="1725692"/>
            <a:ext cx="3250763" cy="200906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89759" y="4008596"/>
            <a:ext cx="3250763" cy="6848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96"/>
              </a:lnSpc>
              <a:buNone/>
            </a:pPr>
            <a:r>
              <a:rPr lang="en-US" sz="215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Համլետ թագավորի ուրվականը</a:t>
            </a:r>
            <a:endParaRPr lang="en-US" sz="2157" dirty="0"/>
          </a:p>
        </p:txBody>
      </p:sp>
      <p:sp>
        <p:nvSpPr>
          <p:cNvPr id="10" name="Text 6"/>
          <p:cNvSpPr/>
          <p:nvPr/>
        </p:nvSpPr>
        <p:spPr>
          <a:xfrm>
            <a:off x="5689759" y="4824889"/>
            <a:ext cx="3250763" cy="28051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61"/>
              </a:lnSpc>
              <a:buNone/>
            </a:pPr>
            <a:r>
              <a:rPr lang="en-US" sz="1726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Ուրվականը խորհրդանշում է չլուծված հակամարտություններն ու արդարությունը՝ հետապնդելով հերոսներին և առաջ մղելով վրեժի և հատուցման թեման ամբողջ պիեսում:</a:t>
            </a:r>
            <a:endParaRPr lang="en-US" sz="1726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69254" y="1725692"/>
            <a:ext cx="3250883" cy="200918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69254" y="4008715"/>
            <a:ext cx="2739390" cy="3424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96"/>
              </a:lnSpc>
              <a:buNone/>
            </a:pPr>
            <a:r>
              <a:rPr lang="en-US" sz="215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Սուր և թույն</a:t>
            </a:r>
            <a:endParaRPr lang="en-US" sz="2157" dirty="0"/>
          </a:p>
        </p:txBody>
      </p:sp>
      <p:sp>
        <p:nvSpPr>
          <p:cNvPr id="13" name="Text 8"/>
          <p:cNvSpPr/>
          <p:nvPr/>
        </p:nvSpPr>
        <p:spPr>
          <a:xfrm>
            <a:off x="9269254" y="4482584"/>
            <a:ext cx="3250883" cy="28051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61"/>
              </a:lnSpc>
              <a:buNone/>
            </a:pPr>
            <a:r>
              <a:rPr lang="en-US" sz="1726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Սուրն ու թույնը ներկայացնում են դավաճանությունը, բռնությունը և բարոյական հակամարտությունները, որոնց բախվում են հերոսները՝ խորացնելով պիեսի դավաճանության և կոռուպցիայի թեմաները:</a:t>
            </a:r>
            <a:endParaRPr lang="en-US" sz="1726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1565672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Օգտագործված գրական սարքեր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675001" y="3287673"/>
            <a:ext cx="712220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Փոխաբերություն.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Շեքսպիրը փոխաբերություններ է օգտագործում բարդ զգացմունքներն ու իրավիճակները վառ նկարագրելու համար: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675001" y="4442698"/>
            <a:ext cx="712220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Մենախոսություն.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Մենախոսության օգտագործումը թույլ է տալիս կերպարներին արտահայտել ներքին մտքերը` ապահովելով հանդիսատեսի խորաթափանցությունը: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675001" y="5597723"/>
            <a:ext cx="712220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Հեգնանք․ 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Հեգնանքի տարբեր ձևեր, ներառյալ դրամատիկ հեգնանքը, մեծացնում են հանդիսատեսի ըմբռնումը հերոսների գործողությունների և դրդապատճառների վերաբերյալ: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sp>
        <p:nvSpPr>
          <p:cNvPr id="4" name="Text 2"/>
          <p:cNvSpPr/>
          <p:nvPr/>
        </p:nvSpPr>
        <p:spPr>
          <a:xfrm>
            <a:off x="2346246" y="575548"/>
            <a:ext cx="9937909" cy="13075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148"/>
              </a:lnSpc>
              <a:buNone/>
            </a:pPr>
            <a:r>
              <a:rPr lang="en-US" sz="4119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Մենախոսությունների նշանակությունը</a:t>
            </a:r>
            <a:endParaRPr lang="en-US" sz="4119" dirty="0"/>
          </a:p>
        </p:txBody>
      </p:sp>
      <p:sp>
        <p:nvSpPr>
          <p:cNvPr id="5" name="Text 3"/>
          <p:cNvSpPr/>
          <p:nvPr/>
        </p:nvSpPr>
        <p:spPr>
          <a:xfrm>
            <a:off x="2346246" y="2406015"/>
            <a:ext cx="2972038" cy="98083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4"/>
              </a:lnSpc>
              <a:buNone/>
            </a:pPr>
            <a:r>
              <a:rPr lang="en-US" sz="2059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Նիշերի ներքին խառնաշփոթի պատկերացում</a:t>
            </a:r>
            <a:endParaRPr lang="en-US" sz="2059" dirty="0"/>
          </a:p>
        </p:txBody>
      </p:sp>
      <p:sp>
        <p:nvSpPr>
          <p:cNvPr id="6" name="Text 4"/>
          <p:cNvSpPr/>
          <p:nvPr/>
        </p:nvSpPr>
        <p:spPr>
          <a:xfrm>
            <a:off x="2346246" y="3596045"/>
            <a:ext cx="2972038" cy="16734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36"/>
              </a:lnSpc>
              <a:buNone/>
            </a:pPr>
            <a:r>
              <a:rPr lang="en-US" sz="1647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Մենախոսությունները պատուհան են տալիս Համլետի ներքին մտքերին, հույզերին և բարոյական երկընտրանքներին:</a:t>
            </a:r>
            <a:endParaRPr lang="en-US" sz="1647" dirty="0"/>
          </a:p>
        </p:txBody>
      </p:sp>
      <p:sp>
        <p:nvSpPr>
          <p:cNvPr id="7" name="Text 5"/>
          <p:cNvSpPr/>
          <p:nvPr/>
        </p:nvSpPr>
        <p:spPr>
          <a:xfrm>
            <a:off x="2346246" y="5457706"/>
            <a:ext cx="2972038" cy="20081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36"/>
              </a:lnSpc>
              <a:buNone/>
            </a:pPr>
            <a:r>
              <a:rPr lang="en-US" sz="1647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Դրանք բացահայտում են նրա ներքնատեսությունը և էքզիստենցիալ խորհրդածությունը՝ խորություն հաղորդելով նրա բնավորությանը:</a:t>
            </a:r>
            <a:endParaRPr lang="en-US" sz="1647" dirty="0"/>
          </a:p>
        </p:txBody>
      </p:sp>
      <p:sp>
        <p:nvSpPr>
          <p:cNvPr id="8" name="Text 6"/>
          <p:cNvSpPr/>
          <p:nvPr/>
        </p:nvSpPr>
        <p:spPr>
          <a:xfrm>
            <a:off x="5836206" y="2406015"/>
            <a:ext cx="2972038" cy="6538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4"/>
              </a:lnSpc>
              <a:buNone/>
            </a:pPr>
            <a:r>
              <a:rPr lang="en-US" sz="2059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Թեմաների ուսումնասիրություն</a:t>
            </a:r>
            <a:endParaRPr lang="en-US" sz="2059" dirty="0"/>
          </a:p>
        </p:txBody>
      </p:sp>
      <p:sp>
        <p:nvSpPr>
          <p:cNvPr id="9" name="Text 7"/>
          <p:cNvSpPr/>
          <p:nvPr/>
        </p:nvSpPr>
        <p:spPr>
          <a:xfrm>
            <a:off x="5836206" y="3269099"/>
            <a:ext cx="2972038" cy="16734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36"/>
              </a:lnSpc>
              <a:buNone/>
            </a:pPr>
            <a:r>
              <a:rPr lang="en-US" sz="1647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Մենախոսությունները խորանում են մահկանացու կյանքի, վրեժխնդրության և մարդկային էության բարդությունների մեջ:</a:t>
            </a:r>
            <a:endParaRPr lang="en-US" sz="1647" dirty="0"/>
          </a:p>
        </p:txBody>
      </p:sp>
      <p:sp>
        <p:nvSpPr>
          <p:cNvPr id="10" name="Text 8"/>
          <p:cNvSpPr/>
          <p:nvPr/>
        </p:nvSpPr>
        <p:spPr>
          <a:xfrm>
            <a:off x="5836206" y="5130760"/>
            <a:ext cx="2972038" cy="13387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36"/>
              </a:lnSpc>
              <a:buNone/>
            </a:pPr>
            <a:r>
              <a:rPr lang="en-US" sz="1647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Նրանք նպաստում են պիեսի փիլիսոփայական խորությանը և հարատև արդիականությանը:</a:t>
            </a:r>
            <a:endParaRPr lang="en-US" sz="1647" dirty="0"/>
          </a:p>
        </p:txBody>
      </p:sp>
      <p:sp>
        <p:nvSpPr>
          <p:cNvPr id="11" name="Text 9"/>
          <p:cNvSpPr/>
          <p:nvPr/>
        </p:nvSpPr>
        <p:spPr>
          <a:xfrm>
            <a:off x="9326166" y="2406015"/>
            <a:ext cx="2972038" cy="6538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4"/>
              </a:lnSpc>
              <a:buNone/>
            </a:pPr>
            <a:r>
              <a:rPr lang="en-US" sz="2059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Ներգրավվածություն հանդիսատեսի հետ</a:t>
            </a:r>
            <a:endParaRPr lang="en-US" sz="2059" dirty="0"/>
          </a:p>
        </p:txBody>
      </p:sp>
      <p:sp>
        <p:nvSpPr>
          <p:cNvPr id="12" name="Text 10"/>
          <p:cNvSpPr/>
          <p:nvPr/>
        </p:nvSpPr>
        <p:spPr>
          <a:xfrm>
            <a:off x="9326166" y="3269099"/>
            <a:ext cx="2972038" cy="23427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36"/>
              </a:lnSpc>
              <a:buNone/>
            </a:pPr>
            <a:r>
              <a:rPr lang="en-US" sz="1647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Մենախոսությունների միջոցով Համլետը անմիջականորեն ներգրավում է հանդիսատեսին՝ հուշելով մտորումների և կարեկցանքի:</a:t>
            </a:r>
            <a:endParaRPr lang="en-US" sz="1647" dirty="0"/>
          </a:p>
        </p:txBody>
      </p:sp>
      <p:sp>
        <p:nvSpPr>
          <p:cNvPr id="13" name="Text 11"/>
          <p:cNvSpPr/>
          <p:nvPr/>
        </p:nvSpPr>
        <p:spPr>
          <a:xfrm>
            <a:off x="9326166" y="5800130"/>
            <a:ext cx="2972038" cy="13387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36"/>
              </a:lnSpc>
              <a:buNone/>
            </a:pPr>
            <a:r>
              <a:rPr lang="en-US" sz="1647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Նրա հուզական ցնցումները շոշափելի են դառնում՝ խորը կապ ստեղծելով հեռուստադիտողների հետ:</a:t>
            </a:r>
            <a:endParaRPr lang="en-US" sz="1647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653891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Քննադատական ընդունելություն և ժառանգություն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7293054" y="2486978"/>
            <a:ext cx="44410" cy="5088612"/>
          </a:xfrm>
          <a:prstGeom prst="roundRect">
            <a:avLst>
              <a:gd name="adj" fmla="val 225151"/>
            </a:avLst>
          </a:prstGeom>
          <a:solidFill>
            <a:srgbClr val="414A70"/>
          </a:solidFill>
          <a:ln/>
        </p:spPr>
      </p:sp>
      <p:sp>
        <p:nvSpPr>
          <p:cNvPr id="6" name="Shape 4"/>
          <p:cNvSpPr/>
          <p:nvPr/>
        </p:nvSpPr>
        <p:spPr>
          <a:xfrm>
            <a:off x="6287631" y="2888278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414A70"/>
          </a:solidFill>
          <a:ln/>
        </p:spPr>
      </p:sp>
      <p:sp>
        <p:nvSpPr>
          <p:cNvPr id="7" name="Shape 5"/>
          <p:cNvSpPr/>
          <p:nvPr/>
        </p:nvSpPr>
        <p:spPr>
          <a:xfrm>
            <a:off x="7065228" y="266057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238702" y="2702242"/>
            <a:ext cx="15287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2238375" y="2709148"/>
            <a:ext cx="385476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Նախնական ընդունելություն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2037993" y="3189565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Ստացել է հակասական ակնարկներ, բայց լայնորեն ճանաչվել է իր հզոր թեմաներով և կերպարներով: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565172" y="3999131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414A70"/>
          </a:solidFill>
          <a:ln/>
        </p:spPr>
      </p:sp>
      <p:sp>
        <p:nvSpPr>
          <p:cNvPr id="12" name="Shape 10"/>
          <p:cNvSpPr/>
          <p:nvPr/>
        </p:nvSpPr>
        <p:spPr>
          <a:xfrm>
            <a:off x="7065228" y="377142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214175" y="3813096"/>
            <a:ext cx="20204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8537258" y="3820001"/>
            <a:ext cx="377166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Մշակութային ազդեցություն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8537258" y="4300418"/>
            <a:ext cx="40551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Ներառված է ժողովրդական մշակույթի մեջ՝ դարեր շարունակ ազդելով գրականության, ֆիլմերի և թատրոնի վրա: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6287631" y="5283339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414A70"/>
          </a:solidFill>
          <a:ln/>
        </p:spPr>
      </p:sp>
      <p:sp>
        <p:nvSpPr>
          <p:cNvPr id="17" name="Shape 15"/>
          <p:cNvSpPr/>
          <p:nvPr/>
        </p:nvSpPr>
        <p:spPr>
          <a:xfrm>
            <a:off x="7065228" y="505563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223105" y="5097304"/>
            <a:ext cx="18407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2037993" y="5104209"/>
            <a:ext cx="40551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Ժառանգությունը գրականության մեջ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2037993" y="5931813"/>
            <a:ext cx="40551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Շարունակում է ոգեշնչել գրողներին, գիտնականներին և հանդիսատեսին ամբողջ աշխարհում՝ թողնելով խորը հետք: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684</Words>
  <Application>Microsoft Office PowerPoint</Application>
  <PresentationFormat>Произвольный</PresentationFormat>
  <Paragraphs>78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Epilogue</vt:lpstr>
      <vt:lpstr>Fraunces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Minas Gyulumyan</cp:lastModifiedBy>
  <cp:revision>2</cp:revision>
  <dcterms:created xsi:type="dcterms:W3CDTF">2024-05-13T20:05:18Z</dcterms:created>
  <dcterms:modified xsi:type="dcterms:W3CDTF">2024-05-13T21:17:41Z</dcterms:modified>
</cp:coreProperties>
</file>